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  <p:sldMasterId id="2147483684" r:id="rId6"/>
    <p:sldMasterId id="2147483690" r:id="rId7"/>
  </p:sldMasterIdLst>
  <p:sldIdLst>
    <p:sldId id="466" r:id="rId8"/>
    <p:sldId id="468" r:id="rId9"/>
    <p:sldId id="469" r:id="rId10"/>
    <p:sldId id="470" r:id="rId11"/>
    <p:sldId id="475" r:id="rId12"/>
    <p:sldId id="474" r:id="rId13"/>
    <p:sldId id="467" r:id="rId14"/>
  </p:sldIdLst>
  <p:sldSz cx="16235363" cy="9144000"/>
  <p:notesSz cx="6858000" cy="9144000"/>
  <p:defaultTextStyle>
    <a:defPPr>
      <a:defRPr lang="en-US"/>
    </a:defPPr>
    <a:lvl1pPr marL="0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1pPr>
    <a:lvl2pPr marL="725119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2pPr>
    <a:lvl3pPr marL="145023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3pPr>
    <a:lvl4pPr marL="217535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4pPr>
    <a:lvl5pPr marL="2900477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5pPr>
    <a:lvl6pPr marL="3625596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6pPr>
    <a:lvl7pPr marL="4350715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7pPr>
    <a:lvl8pPr marL="507583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8pPr>
    <a:lvl9pPr marL="580095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99" autoAdjust="0"/>
    <p:restoredTop sz="96327" autoAdjust="0"/>
  </p:normalViewPr>
  <p:slideViewPr>
    <p:cSldViewPr snapToGrid="0">
      <p:cViewPr varScale="1">
        <p:scale>
          <a:sx n="73" d="100"/>
          <a:sy n="73" d="100"/>
        </p:scale>
        <p:origin x="232" y="8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56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8F9CCF-4C0F-4418-87C4-D322BE4901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3452" y="163352"/>
            <a:ext cx="7005245" cy="3363991"/>
          </a:xfrm>
        </p:spPr>
        <p:txBody>
          <a:bodyPr lIns="360000" rIns="360000" anchor="b" anchorCtr="0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63452" y="3995342"/>
            <a:ext cx="7005246" cy="1898959"/>
          </a:xfrm>
        </p:spPr>
        <p:txBody>
          <a:bodyPr lIns="720000" rIns="720000"/>
          <a:lstStyle>
            <a:lvl1pPr marL="0" indent="0" algn="ctr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59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8063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7483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6283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76322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36291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24291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46083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083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6"/>
            <a:ext cx="6763636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7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684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30255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18255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37960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727236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815236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15040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904810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64000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52000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9029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0FC66D6-95C1-4C6F-84AF-CAE15808B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2000" y="1117601"/>
            <a:ext cx="3902398" cy="1409700"/>
          </a:xfrm>
        </p:spPr>
        <p:txBody>
          <a:bodyPr/>
          <a:lstStyle>
            <a:lvl1pPr algn="l"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2781301"/>
            <a:ext cx="9016678" cy="46742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533C18-6F58-486A-916F-CD185EDC16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1232000" y="2782800"/>
            <a:ext cx="3902399" cy="46742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4B4454A-8F1A-4FCE-A748-8FC2AFFFFA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7" y="1366709"/>
            <a:ext cx="9016678" cy="1160592"/>
          </a:xfrm>
        </p:spPr>
        <p:txBody>
          <a:bodyPr/>
          <a:lstStyle>
            <a:lvl1pPr>
              <a:spcAft>
                <a:spcPts val="0"/>
              </a:spcAft>
              <a:defRPr sz="50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671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01637"/>
            <a:ext cx="668050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8963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78526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4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4712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3512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7475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0036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Inser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8BA4C2-DED7-458B-8E91-3064340166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6235363" cy="9144000"/>
          </a:xfrm>
        </p:spPr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40648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Ad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6235363" cy="9143999"/>
          </a:xfrm>
        </p:spPr>
        <p:txBody>
          <a:bodyPr lIns="360000" tIns="360000" rIns="360000" bIns="36000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88574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 Pre-s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66FFC7-070C-4EC6-90DA-287A40BC9086}"/>
              </a:ext>
            </a:extLst>
          </p:cNvPr>
          <p:cNvSpPr txBox="1"/>
          <p:nvPr userDrawn="1"/>
        </p:nvSpPr>
        <p:spPr>
          <a:xfrm>
            <a:off x="-1" y="0"/>
            <a:ext cx="16235363" cy="9144000"/>
          </a:xfrm>
          <a:prstGeom prst="rect">
            <a:avLst/>
          </a:prstGeom>
          <a:noFill/>
        </p:spPr>
        <p:txBody>
          <a:bodyPr wrap="square" lIns="360000" tIns="360000" rIns="360000" bIns="360000" rtlCol="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and pay our respects to the Kaurna people,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traditional custodians whose ancestral lands we gather on.</a:t>
            </a:r>
          </a:p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the deep feelings of attachment and relationship of the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Kaurna people to country and we respect and value their past, present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ongoing connection to the land and cultural beliefs.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8664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2A89EBA-AE21-49AB-947B-52121DCD756F}"/>
              </a:ext>
            </a:extLst>
          </p:cNvPr>
          <p:cNvSpPr txBox="1"/>
          <p:nvPr userDrawn="1"/>
        </p:nvSpPr>
        <p:spPr>
          <a:xfrm>
            <a:off x="13677899" y="8775700"/>
            <a:ext cx="145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bg1">
                    <a:lumMod val="85000"/>
                  </a:schemeClr>
                </a:solidFill>
              </a:rPr>
              <a:t>CRICOS </a:t>
            </a:r>
            <a:r>
              <a:rPr lang="en-AU" sz="1200" dirty="0" err="1">
                <a:solidFill>
                  <a:schemeClr val="bg1">
                    <a:lumMod val="85000"/>
                  </a:schemeClr>
                </a:solidFill>
              </a:rPr>
              <a:t>00123M</a:t>
            </a:r>
            <a:endParaRPr lang="en-AU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FC89A4-CD76-4A40-80B9-5CA8E81E8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4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wo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4DC4F-299F-4059-AD51-2BD5799E241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91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4DB1575-6EDC-410D-A467-68D3750286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9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28355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23498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0016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15/3/2023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77B47D-005D-4397-A831-AE95410AC9E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6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7A0936-88A6-4897-AE50-6F90C605D3F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14398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10F7D49E-3633-4FA1-B691-4DF5B3107D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864399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B2164868-F334-474A-8FFC-51BA757F507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814400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1648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71818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59818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44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CB0BFE-F4BE-4F36-8176-135FF8BC0B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153" y="4572000"/>
            <a:ext cx="6251265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152" y="6660001"/>
            <a:ext cx="745552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8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7"/>
            <a:ext cx="6749782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00994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FC067C97-25E4-43E2-9CA5-0EE21FE04E8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15/3/2023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94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0" r:id="rId2"/>
    <p:sldLayoutId id="2147483719" r:id="rId3"/>
    <p:sldLayoutId id="2147483720" r:id="rId4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CF4CCA27-24D4-4F7C-B1B5-B5D9DB874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15/3/2023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522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4" r:id="rId2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</p:spTree>
    <p:extLst>
      <p:ext uri="{BB962C8B-B14F-4D97-AF65-F5344CB8AC3E}">
        <p14:creationId xmlns:p14="http://schemas.microsoft.com/office/powerpoint/2010/main" val="199753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8" r:id="rId3"/>
    <p:sldLayoutId id="2147483689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15/3/2023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79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2" r:id="rId3"/>
    <p:sldLayoutId id="2147483695" r:id="rId4"/>
    <p:sldLayoutId id="2147483693" r:id="rId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dreagrandi.it/2015/08/31/understanding-python-decorators-optimizing-a-recursive-fibonacci-implementation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70285332@N00/2361164281/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C788DE7-0806-B5C4-0E73-F91A6B4D77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SCI 2103/7103 Algorithm Design  Data &amp; Data Structure</a:t>
            </a:r>
            <a:endParaRPr lang="en-US" dirty="0"/>
          </a:p>
          <a:p>
            <a:r>
              <a:rPr lang="en-AU" sz="3200" dirty="0"/>
              <a:t>e 1 - Course Profile and Assessment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3352F2-BD7C-14FD-E34B-983ED5E068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sz="3200" dirty="0">
                <a:solidFill>
                  <a:schemeClr val="bg1"/>
                </a:solidFill>
              </a:rPr>
              <a:t>COMP SCI 2103/7103 Algorithm Design &amp; Data Structure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B2BD08F-0995-C7A8-2016-06CF70D4857C}"/>
              </a:ext>
            </a:extLst>
          </p:cNvPr>
          <p:cNvSpPr txBox="1">
            <a:spLocks/>
          </p:cNvSpPr>
          <p:nvPr/>
        </p:nvSpPr>
        <p:spPr>
          <a:xfrm>
            <a:off x="788296" y="6792053"/>
            <a:ext cx="7203282" cy="12603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None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667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>
                <a:solidFill>
                  <a:schemeClr val="bg1"/>
                </a:solidFill>
              </a:rPr>
              <a:t>Lecture 8– Reducing the cost of recursion: Tail Recursion and Dynamic Programming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428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950F9-9C9E-C3D6-1F82-75B3F8B2A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with Tail Recursion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5F49427-9CD0-0B03-0857-5FD845925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i="1" dirty="0"/>
              <a:t>Let’s rework some of these problems.  As you solve a problem, submit it through Echo 360</a:t>
            </a:r>
          </a:p>
          <a:p>
            <a:pPr lvl="2"/>
            <a:r>
              <a:rPr lang="en-US" dirty="0"/>
              <a:t>Easy problems: </a:t>
            </a:r>
          </a:p>
          <a:p>
            <a:pPr lvl="3"/>
            <a:r>
              <a:rPr lang="en-US" dirty="0"/>
              <a:t>Write a tail recursive function to sum the integers from 1 to n</a:t>
            </a:r>
          </a:p>
          <a:p>
            <a:pPr lvl="3"/>
            <a:r>
              <a:rPr lang="en-US" dirty="0"/>
              <a:t>Write a tail recursive function that implements </a:t>
            </a:r>
            <a:r>
              <a:rPr lang="en-US" dirty="0" err="1"/>
              <a:t>x^n</a:t>
            </a:r>
            <a:r>
              <a:rPr lang="en-US" dirty="0"/>
              <a:t>  (</a:t>
            </a:r>
            <a:r>
              <a:rPr lang="en-US" dirty="0" err="1"/>
              <a:t>ie</a:t>
            </a:r>
            <a:r>
              <a:rPr lang="en-US" dirty="0"/>
              <a:t> 2^3 = 2 * 2 * 2)</a:t>
            </a:r>
          </a:p>
          <a:p>
            <a:pPr lvl="3"/>
            <a:r>
              <a:rPr lang="en-US" dirty="0"/>
              <a:t>Write a tail recursive function to calculate greatest common divisor (GCD) of positive integers using Euclid’s algorithm: </a:t>
            </a:r>
            <a:br>
              <a:rPr lang="en-US" dirty="0"/>
            </a:br>
            <a:r>
              <a:rPr lang="en-US" dirty="0"/>
              <a:t>       </a:t>
            </a:r>
            <a:r>
              <a:rPr lang="en-US" dirty="0" err="1"/>
              <a:t>gcd</a:t>
            </a:r>
            <a:r>
              <a:rPr lang="en-US" dirty="0"/>
              <a:t>(a, b) = </a:t>
            </a:r>
            <a:r>
              <a:rPr lang="en-US" dirty="0" err="1"/>
              <a:t>gcd</a:t>
            </a:r>
            <a:r>
              <a:rPr lang="en-US" dirty="0"/>
              <a:t>(b, a mod b) and </a:t>
            </a:r>
            <a:r>
              <a:rPr lang="en-US" dirty="0" err="1"/>
              <a:t>gcd</a:t>
            </a:r>
            <a:r>
              <a:rPr lang="en-US" dirty="0"/>
              <a:t>(a, 0) = a;</a:t>
            </a:r>
          </a:p>
        </p:txBody>
      </p:sp>
    </p:spTree>
    <p:extLst>
      <p:ext uri="{BB962C8B-B14F-4D97-AF65-F5344CB8AC3E}">
        <p14:creationId xmlns:p14="http://schemas.microsoft.com/office/powerpoint/2010/main" val="171323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79882-598B-2A64-FABF-B02DED479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48A44-4AF4-932B-4D50-3CC6EEBCC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dirty="0"/>
              <a:t>Medium problems</a:t>
            </a:r>
          </a:p>
          <a:p>
            <a:pPr lvl="3"/>
            <a:r>
              <a:rPr lang="en-US" dirty="0"/>
              <a:t>Write a tail recursive function to sum the digits in an integer (</a:t>
            </a:r>
            <a:r>
              <a:rPr lang="en-US" dirty="0" err="1"/>
              <a:t>ie</a:t>
            </a:r>
            <a:r>
              <a:rPr lang="en-US" dirty="0"/>
              <a:t> 362 would return 11 </a:t>
            </a:r>
            <a:r>
              <a:rPr lang="en-US" dirty="0" err="1"/>
              <a:t>ie</a:t>
            </a:r>
            <a:r>
              <a:rPr lang="en-US" dirty="0"/>
              <a:t> 3+6+2 )</a:t>
            </a:r>
          </a:p>
          <a:p>
            <a:pPr lvl="3"/>
            <a:r>
              <a:rPr lang="en-US" dirty="0"/>
              <a:t>Write a tail recursive function to reverse a string</a:t>
            </a:r>
          </a:p>
          <a:p>
            <a:pPr lvl="2"/>
            <a:r>
              <a:rPr lang="en-US" dirty="0"/>
              <a:t>Harder problems</a:t>
            </a:r>
          </a:p>
          <a:p>
            <a:pPr lvl="3"/>
            <a:r>
              <a:rPr lang="en-US" dirty="0"/>
              <a:t>Write tail a recursive function to check whether a string is a palindrome</a:t>
            </a:r>
          </a:p>
          <a:p>
            <a:pPr lvl="3"/>
            <a:r>
              <a:rPr lang="en-US" dirty="0"/>
              <a:t>Write a tail recursive function to compute:</a:t>
            </a:r>
            <a:br>
              <a:rPr lang="en-US" dirty="0"/>
            </a:br>
            <a:r>
              <a:rPr lang="en-US" dirty="0"/>
              <a:t>	f(n) = 1 x 2 + 2 x 3 + 3 x 4 + … + (n-1) x 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088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3D4AA-FBEA-7C00-1D9A-2B1EEDF2D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performance improvements</a:t>
            </a:r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2DF39BC1-397B-5438-7E63-9EB87210F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849291" y="3137599"/>
            <a:ext cx="8098152" cy="4711891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2003AF-D680-D458-B62D-E2F435D4DE27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03384" y="5657850"/>
            <a:ext cx="6400800" cy="1409700"/>
          </a:xfrm>
        </p:spPr>
        <p:txBody>
          <a:bodyPr/>
          <a:lstStyle/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int fib(int n) {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if (n == 0 || n == 1)        	return n;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return fib(n-1) + fib(n-2);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86A5C5-9437-330B-3B38-030F760B081D}"/>
              </a:ext>
            </a:extLst>
          </p:cNvPr>
          <p:cNvSpPr txBox="1"/>
          <p:nvPr/>
        </p:nvSpPr>
        <p:spPr>
          <a:xfrm>
            <a:off x="1397570" y="8205788"/>
            <a:ext cx="58741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andreagrandi.it/2015/08/31/understanding-python-decorators-optimizing-a-recursive-fibonacci-implementation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1062B47-5893-58C7-D363-C1661BE37D1B}"/>
              </a:ext>
            </a:extLst>
          </p:cNvPr>
          <p:cNvSpPr/>
          <p:nvPr/>
        </p:nvSpPr>
        <p:spPr>
          <a:xfrm>
            <a:off x="8299938" y="6858001"/>
            <a:ext cx="650631" cy="386862"/>
          </a:xfrm>
          <a:prstGeom prst="roundRect">
            <a:avLst/>
          </a:prstGeom>
          <a:solidFill>
            <a:schemeClr val="accent2">
              <a:alpha val="32438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7172CC1-7C48-1688-E782-49033387CE5F}"/>
              </a:ext>
            </a:extLst>
          </p:cNvPr>
          <p:cNvSpPr/>
          <p:nvPr/>
        </p:nvSpPr>
        <p:spPr>
          <a:xfrm>
            <a:off x="10968705" y="6169269"/>
            <a:ext cx="650631" cy="386862"/>
          </a:xfrm>
          <a:prstGeom prst="roundRect">
            <a:avLst/>
          </a:prstGeom>
          <a:solidFill>
            <a:schemeClr val="accent2">
              <a:alpha val="32438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E76D1CD-990A-4FE3-FD1D-1D6DBC2221F2}"/>
              </a:ext>
            </a:extLst>
          </p:cNvPr>
          <p:cNvSpPr/>
          <p:nvPr/>
        </p:nvSpPr>
        <p:spPr>
          <a:xfrm>
            <a:off x="12876895" y="5978142"/>
            <a:ext cx="650631" cy="386862"/>
          </a:xfrm>
          <a:prstGeom prst="roundRect">
            <a:avLst/>
          </a:prstGeom>
          <a:solidFill>
            <a:schemeClr val="accent2">
              <a:alpha val="32438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1AD50B9-BC4D-1329-F983-AD3A4AE39484}"/>
              </a:ext>
            </a:extLst>
          </p:cNvPr>
          <p:cNvSpPr/>
          <p:nvPr/>
        </p:nvSpPr>
        <p:spPr>
          <a:xfrm>
            <a:off x="7376745" y="6874119"/>
            <a:ext cx="650631" cy="386862"/>
          </a:xfrm>
          <a:prstGeom prst="roundRect">
            <a:avLst/>
          </a:prstGeom>
          <a:solidFill>
            <a:srgbClr val="00B0F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0B70F4B-F543-B59D-2F12-F64788C92926}"/>
              </a:ext>
            </a:extLst>
          </p:cNvPr>
          <p:cNvSpPr/>
          <p:nvPr/>
        </p:nvSpPr>
        <p:spPr>
          <a:xfrm>
            <a:off x="9223472" y="6326066"/>
            <a:ext cx="650631" cy="386862"/>
          </a:xfrm>
          <a:prstGeom prst="roundRect">
            <a:avLst/>
          </a:prstGeom>
          <a:solidFill>
            <a:srgbClr val="00B0F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D53A1E6-BA6A-9224-A399-4603586BDCF1}"/>
              </a:ext>
            </a:extLst>
          </p:cNvPr>
          <p:cNvSpPr/>
          <p:nvPr/>
        </p:nvSpPr>
        <p:spPr>
          <a:xfrm>
            <a:off x="10124846" y="6169269"/>
            <a:ext cx="650631" cy="386862"/>
          </a:xfrm>
          <a:prstGeom prst="roundRect">
            <a:avLst/>
          </a:prstGeom>
          <a:solidFill>
            <a:srgbClr val="00B0F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0337DA4-EBFC-64EF-383E-B9C7FE3ED8FA}"/>
              </a:ext>
            </a:extLst>
          </p:cNvPr>
          <p:cNvSpPr/>
          <p:nvPr/>
        </p:nvSpPr>
        <p:spPr>
          <a:xfrm>
            <a:off x="11922800" y="5991959"/>
            <a:ext cx="650631" cy="386862"/>
          </a:xfrm>
          <a:prstGeom prst="roundRect">
            <a:avLst/>
          </a:prstGeom>
          <a:solidFill>
            <a:srgbClr val="00B0F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380F97B-E994-52AA-3F6C-CD33F6DAD9DC}"/>
              </a:ext>
            </a:extLst>
          </p:cNvPr>
          <p:cNvSpPr/>
          <p:nvPr/>
        </p:nvSpPr>
        <p:spPr>
          <a:xfrm>
            <a:off x="13771683" y="5493545"/>
            <a:ext cx="650631" cy="386862"/>
          </a:xfrm>
          <a:prstGeom prst="roundRect">
            <a:avLst/>
          </a:prstGeom>
          <a:solidFill>
            <a:srgbClr val="00B0F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9A287DF-0AC3-B8E7-D5AF-A177F9193409}"/>
              </a:ext>
            </a:extLst>
          </p:cNvPr>
          <p:cNvSpPr/>
          <p:nvPr/>
        </p:nvSpPr>
        <p:spPr>
          <a:xfrm>
            <a:off x="7838512" y="6285610"/>
            <a:ext cx="650631" cy="386862"/>
          </a:xfrm>
          <a:prstGeom prst="roundRect">
            <a:avLst/>
          </a:prstGeom>
          <a:solidFill>
            <a:srgbClr val="92D05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8EDBB9FA-7BD6-D19C-7483-01F2A327B6A0}"/>
              </a:ext>
            </a:extLst>
          </p:cNvPr>
          <p:cNvSpPr/>
          <p:nvPr/>
        </p:nvSpPr>
        <p:spPr>
          <a:xfrm>
            <a:off x="10573051" y="5619750"/>
            <a:ext cx="650631" cy="386862"/>
          </a:xfrm>
          <a:prstGeom prst="roundRect">
            <a:avLst/>
          </a:prstGeom>
          <a:solidFill>
            <a:srgbClr val="92D05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9B80925-DDED-494F-0759-4C5D6B16AC08}"/>
              </a:ext>
            </a:extLst>
          </p:cNvPr>
          <p:cNvSpPr/>
          <p:nvPr/>
        </p:nvSpPr>
        <p:spPr>
          <a:xfrm>
            <a:off x="12434931" y="5464419"/>
            <a:ext cx="650631" cy="386862"/>
          </a:xfrm>
          <a:prstGeom prst="roundRect">
            <a:avLst/>
          </a:prstGeom>
          <a:solidFill>
            <a:srgbClr val="92D05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F0420C7-1BC9-F0CC-7384-72F56B020024}"/>
              </a:ext>
            </a:extLst>
          </p:cNvPr>
          <p:cNvSpPr/>
          <p:nvPr/>
        </p:nvSpPr>
        <p:spPr>
          <a:xfrm>
            <a:off x="8479349" y="5680982"/>
            <a:ext cx="650631" cy="367499"/>
          </a:xfrm>
          <a:prstGeom prst="roundRect">
            <a:avLst/>
          </a:prstGeom>
          <a:solidFill>
            <a:srgbClr val="7030A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D540266-6A6C-6D21-5439-2B8B2FF18111}"/>
              </a:ext>
            </a:extLst>
          </p:cNvPr>
          <p:cNvSpPr/>
          <p:nvPr/>
        </p:nvSpPr>
        <p:spPr>
          <a:xfrm>
            <a:off x="13085562" y="4735022"/>
            <a:ext cx="650631" cy="367499"/>
          </a:xfrm>
          <a:prstGeom prst="roundRect">
            <a:avLst/>
          </a:prstGeom>
          <a:solidFill>
            <a:srgbClr val="7030A0">
              <a:alpha val="3243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F2E0BEA-5B25-33CF-4576-B7AF0AFA8DA1}"/>
              </a:ext>
            </a:extLst>
          </p:cNvPr>
          <p:cNvCxnSpPr>
            <a:cxnSpLocks/>
          </p:cNvCxnSpPr>
          <p:nvPr/>
        </p:nvCxnSpPr>
        <p:spPr>
          <a:xfrm>
            <a:off x="13184293" y="4662237"/>
            <a:ext cx="551900" cy="513067"/>
          </a:xfrm>
          <a:prstGeom prst="line">
            <a:avLst/>
          </a:prstGeom>
          <a:ln w="666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E0027B7-310D-A26B-C2AB-E5E98EF36BAE}"/>
              </a:ext>
            </a:extLst>
          </p:cNvPr>
          <p:cNvCxnSpPr>
            <a:cxnSpLocks/>
          </p:cNvCxnSpPr>
          <p:nvPr/>
        </p:nvCxnSpPr>
        <p:spPr>
          <a:xfrm>
            <a:off x="12524842" y="5408553"/>
            <a:ext cx="551900" cy="513067"/>
          </a:xfrm>
          <a:prstGeom prst="line">
            <a:avLst/>
          </a:prstGeom>
          <a:ln w="666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0564A7F-71D9-1CA8-290C-A66562FCF0D6}"/>
              </a:ext>
            </a:extLst>
          </p:cNvPr>
          <p:cNvCxnSpPr>
            <a:cxnSpLocks/>
          </p:cNvCxnSpPr>
          <p:nvPr/>
        </p:nvCxnSpPr>
        <p:spPr>
          <a:xfrm>
            <a:off x="10603762" y="5556437"/>
            <a:ext cx="551900" cy="513067"/>
          </a:xfrm>
          <a:prstGeom prst="line">
            <a:avLst/>
          </a:prstGeom>
          <a:ln w="666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F9014BE-AB94-C685-6A65-88842B18D5C2}"/>
              </a:ext>
            </a:extLst>
          </p:cNvPr>
          <p:cNvCxnSpPr>
            <a:cxnSpLocks/>
          </p:cNvCxnSpPr>
          <p:nvPr/>
        </p:nvCxnSpPr>
        <p:spPr>
          <a:xfrm>
            <a:off x="9241077" y="6222507"/>
            <a:ext cx="551900" cy="513067"/>
          </a:xfrm>
          <a:prstGeom prst="line">
            <a:avLst/>
          </a:prstGeom>
          <a:ln w="666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52F9AC0-7A3C-AF8E-94F3-02CEFC373F7D}"/>
              </a:ext>
            </a:extLst>
          </p:cNvPr>
          <p:cNvCxnSpPr>
            <a:cxnSpLocks/>
          </p:cNvCxnSpPr>
          <p:nvPr/>
        </p:nvCxnSpPr>
        <p:spPr>
          <a:xfrm>
            <a:off x="10069770" y="6106166"/>
            <a:ext cx="551900" cy="513067"/>
          </a:xfrm>
          <a:prstGeom prst="line">
            <a:avLst/>
          </a:prstGeom>
          <a:ln w="666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02D8815-3FA5-CD69-27B5-5823474A672C}"/>
              </a:ext>
            </a:extLst>
          </p:cNvPr>
          <p:cNvCxnSpPr>
            <a:cxnSpLocks/>
          </p:cNvCxnSpPr>
          <p:nvPr/>
        </p:nvCxnSpPr>
        <p:spPr>
          <a:xfrm>
            <a:off x="13870414" y="5381286"/>
            <a:ext cx="551900" cy="513067"/>
          </a:xfrm>
          <a:prstGeom prst="line">
            <a:avLst/>
          </a:prstGeom>
          <a:ln w="666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0371B5-1941-61E3-BD64-95FE9C4C40EA}"/>
              </a:ext>
            </a:extLst>
          </p:cNvPr>
          <p:cNvCxnSpPr>
            <a:cxnSpLocks/>
          </p:cNvCxnSpPr>
          <p:nvPr/>
        </p:nvCxnSpPr>
        <p:spPr>
          <a:xfrm>
            <a:off x="10996285" y="6132817"/>
            <a:ext cx="551900" cy="513067"/>
          </a:xfrm>
          <a:prstGeom prst="line">
            <a:avLst/>
          </a:prstGeom>
          <a:ln w="666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DD0C0FD-33D0-B400-3631-73C988A75392}"/>
              </a:ext>
            </a:extLst>
          </p:cNvPr>
          <p:cNvCxnSpPr>
            <a:cxnSpLocks/>
          </p:cNvCxnSpPr>
          <p:nvPr/>
        </p:nvCxnSpPr>
        <p:spPr>
          <a:xfrm>
            <a:off x="11942598" y="5965973"/>
            <a:ext cx="551900" cy="513067"/>
          </a:xfrm>
          <a:prstGeom prst="line">
            <a:avLst/>
          </a:prstGeom>
          <a:ln w="666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EA79C22-BB71-F668-F579-F9E7391AEB28}"/>
              </a:ext>
            </a:extLst>
          </p:cNvPr>
          <p:cNvCxnSpPr>
            <a:cxnSpLocks/>
          </p:cNvCxnSpPr>
          <p:nvPr/>
        </p:nvCxnSpPr>
        <p:spPr>
          <a:xfrm>
            <a:off x="12926260" y="5977486"/>
            <a:ext cx="551900" cy="513067"/>
          </a:xfrm>
          <a:prstGeom prst="line">
            <a:avLst/>
          </a:prstGeom>
          <a:ln w="666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2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97A4A-D45D-C0C1-C175-870B52CCA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7540D-A8E1-8AB1-866B-110B314D7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dirty="0"/>
              <a:t>Simple concept – save calculated values for reuse</a:t>
            </a:r>
          </a:p>
          <a:p>
            <a:pPr lvl="3"/>
            <a:r>
              <a:rPr lang="en-US" dirty="0" err="1"/>
              <a:t>Memoisation</a:t>
            </a:r>
            <a:r>
              <a:rPr lang="en-US" dirty="0"/>
              <a:t>: store values as they are calculated</a:t>
            </a:r>
          </a:p>
          <a:p>
            <a:pPr lvl="3"/>
            <a:r>
              <a:rPr lang="en-US" dirty="0"/>
              <a:t>Tabulation: calculate values in advance and then look up when needed</a:t>
            </a:r>
          </a:p>
          <a:p>
            <a:pPr lvl="2"/>
            <a:r>
              <a:rPr lang="en-US" dirty="0"/>
              <a:t>How could we apply Dynamic Programming to our Fibonacci function?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279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1E44F-428A-A73F-EE4A-48D9C185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E0191-B054-6A16-844A-C9D6F7978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504681"/>
            <a:ext cx="9016678" cy="6548979"/>
          </a:xfrm>
        </p:spPr>
        <p:txBody>
          <a:bodyPr/>
          <a:lstStyle/>
          <a:p>
            <a:pPr lvl="2"/>
            <a:r>
              <a:rPr lang="en-US" sz="2800" dirty="0"/>
              <a:t>Look at other solutions to see how peers solved the recursion</a:t>
            </a:r>
          </a:p>
          <a:p>
            <a:pPr lvl="3"/>
            <a:r>
              <a:rPr lang="en-US" sz="2800" dirty="0"/>
              <a:t>Do they meet the criteria</a:t>
            </a:r>
          </a:p>
          <a:p>
            <a:pPr lvl="4"/>
            <a:r>
              <a:rPr lang="en-US" sz="2800" dirty="0"/>
              <a:t>Base case returns accumulator</a:t>
            </a:r>
          </a:p>
          <a:p>
            <a:pPr lvl="4"/>
            <a:r>
              <a:rPr lang="en-US" sz="2800" dirty="0"/>
              <a:t>Recursive call input (subproblem) is closer to base case</a:t>
            </a:r>
          </a:p>
          <a:p>
            <a:pPr lvl="4"/>
            <a:r>
              <a:rPr lang="en-US" sz="2800" dirty="0"/>
              <a:t>Accumulator builds up final value</a:t>
            </a:r>
          </a:p>
          <a:p>
            <a:pPr lvl="4"/>
            <a:r>
              <a:rPr lang="en-US" sz="2800" dirty="0"/>
              <a:t>Helper function sets initial accumulator value and calls tail recursive function</a:t>
            </a:r>
          </a:p>
          <a:p>
            <a:pPr lvl="2"/>
            <a:r>
              <a:rPr lang="en-US" sz="2800" dirty="0"/>
              <a:t>Don’t </a:t>
            </a:r>
            <a:r>
              <a:rPr lang="en-US" sz="2800" dirty="0" err="1"/>
              <a:t>memorise</a:t>
            </a:r>
            <a:r>
              <a:rPr lang="en-US" sz="2800" dirty="0"/>
              <a:t> code for these specific problems, work to identify how the code achieves each of the above criteria so you can work with other problems.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8F3AD-1802-3CEB-0C34-C4FE7483D952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91E61D-3653-B2B9-D85C-B4153B78F80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9" y="344089"/>
            <a:ext cx="9016678" cy="1160592"/>
          </a:xfrm>
        </p:spPr>
        <p:txBody>
          <a:bodyPr/>
          <a:lstStyle/>
          <a:p>
            <a:r>
              <a:rPr lang="en-US" dirty="0"/>
              <a:t>After this lecture….</a:t>
            </a:r>
          </a:p>
        </p:txBody>
      </p:sp>
      <p:pic>
        <p:nvPicPr>
          <p:cNvPr id="6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C19482F-721D-9109-3CC3-A5CA4D5A7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442950" y="1204362"/>
            <a:ext cx="5480497" cy="43843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1733D5-87DE-D512-9C37-212599F131F4}"/>
              </a:ext>
            </a:extLst>
          </p:cNvPr>
          <p:cNvSpPr txBox="1"/>
          <p:nvPr/>
        </p:nvSpPr>
        <p:spPr>
          <a:xfrm>
            <a:off x="8914753" y="8650221"/>
            <a:ext cx="34144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3" tooltip="http://www.flickr.com/photos/70285332@N00/2361164281/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4" tooltip="https://creativecommons.org/licenses/by-sa/3.0/"/>
              </a:rPr>
              <a:t>CC BY-SA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233257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707CB-EAA9-51AB-2D9B-127A80FB0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4D742-F5FC-9CC5-DCA6-117ABFFD1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Clr>
                <a:srgbClr val="646461"/>
              </a:buClr>
              <a:buSzPct val="77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  <a:tab pos="10333038" algn="l"/>
                <a:tab pos="10782300" algn="l"/>
              </a:tabLst>
            </a:pPr>
            <a:r>
              <a:rPr lang="en-AU" altLang="x-none" dirty="0"/>
              <a:t>Recursion is defining functions in terms of themselves.</a:t>
            </a:r>
          </a:p>
          <a:p>
            <a:pPr lvl="2">
              <a:buClr>
                <a:srgbClr val="646461"/>
              </a:buClr>
              <a:buSzPct val="77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  <a:tab pos="10333038" algn="l"/>
                <a:tab pos="10782300" algn="l"/>
              </a:tabLst>
            </a:pPr>
            <a:r>
              <a:rPr lang="en-AU" altLang="x-none" dirty="0"/>
              <a:t>It can be easier to understand but does come at a cost.</a:t>
            </a:r>
          </a:p>
          <a:p>
            <a:pPr lvl="3">
              <a:buClr>
                <a:srgbClr val="646461"/>
              </a:buClr>
              <a:buSzPct val="77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  <a:tab pos="10333038" algn="l"/>
                <a:tab pos="10782300" algn="l"/>
              </a:tabLst>
            </a:pPr>
            <a:r>
              <a:rPr lang="en-AU" altLang="x-none" dirty="0"/>
              <a:t>Tail recursion can help reduce the amount of memory needed for each stack frame</a:t>
            </a:r>
          </a:p>
          <a:p>
            <a:pPr lvl="3">
              <a:buClr>
                <a:srgbClr val="646461"/>
              </a:buClr>
              <a:buSzPct val="77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  <a:tab pos="10333038" algn="l"/>
                <a:tab pos="10782300" algn="l"/>
              </a:tabLst>
            </a:pPr>
            <a:r>
              <a:rPr lang="en-AU" altLang="x-none" dirty="0" err="1"/>
              <a:t>Memoisation</a:t>
            </a:r>
            <a:r>
              <a:rPr lang="en-AU" altLang="x-none" dirty="0"/>
              <a:t> or tabulation (Dynamic Programming) can help reduce the number of recursive calls made</a:t>
            </a:r>
          </a:p>
          <a:p>
            <a:pPr lvl="2">
              <a:buClr>
                <a:srgbClr val="646461"/>
              </a:buClr>
              <a:buSzPct val="77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  <a:tab pos="10333038" algn="l"/>
                <a:tab pos="10782300" algn="l"/>
              </a:tabLst>
            </a:pPr>
            <a:r>
              <a:rPr lang="en-AU" altLang="x-none" dirty="0"/>
              <a:t>Anything you can write recursively can be written iteratively</a:t>
            </a:r>
          </a:p>
          <a:p>
            <a:pPr lvl="3">
              <a:buClr>
                <a:srgbClr val="646461"/>
              </a:buClr>
              <a:buSzPct val="77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  <a:tab pos="10333038" algn="l"/>
                <a:tab pos="10782300" algn="l"/>
              </a:tabLst>
            </a:pPr>
            <a:r>
              <a:rPr lang="en-AU" altLang="x-none" dirty="0"/>
              <a:t>Consider performance and clarity of the solution when deciding which to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32508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D1B21F81-EF82-0A4E-80DE-0099F923956C}"/>
    </a:ext>
  </a:extLst>
</a:theme>
</file>

<file path=ppt/theme/theme2.xml><?xml version="1.0" encoding="utf-8"?>
<a:theme xmlns:a="http://schemas.openxmlformats.org/drawingml/2006/main" name="Blu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A87FF0C5-61F6-2443-844F-CE923B328474}"/>
    </a:ext>
  </a:extLst>
</a:theme>
</file>

<file path=ppt/theme/theme3.xml><?xml version="1.0" encoding="utf-8"?>
<a:theme xmlns:a="http://schemas.openxmlformats.org/drawingml/2006/main" name="Cover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0E618635-67AC-434E-8E9B-2C1794D155AC}"/>
    </a:ext>
  </a:extLst>
</a:theme>
</file>

<file path=ppt/theme/theme4.xml><?xml version="1.0" encoding="utf-8"?>
<a:theme xmlns:a="http://schemas.openxmlformats.org/drawingml/2006/main" name="Content Master Blue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C12F6310-D0FB-0E43-A1DD-563732058C6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843F49A70D084D81A942B88B9538CB" ma:contentTypeVersion="10" ma:contentTypeDescription="Create a new document." ma:contentTypeScope="" ma:versionID="30867366b0d3dfe91de96792dbe2cf50">
  <xsd:schema xmlns:xsd="http://www.w3.org/2001/XMLSchema" xmlns:xs="http://www.w3.org/2001/XMLSchema" xmlns:p="http://schemas.microsoft.com/office/2006/metadata/properties" xmlns:ns2="bc9d5346-1350-42a6-9926-cd23769c77bb" targetNamespace="http://schemas.microsoft.com/office/2006/metadata/properties" ma:root="true" ma:fieldsID="642517cb0402169c3800b80605f8b938" ns2:_="">
    <xsd:import namespace="bc9d5346-1350-42a6-9926-cd23769c77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9d5346-1350-42a6-9926-cd23769c7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B3CED0-F828-45F2-B226-746F47C67D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9d5346-1350-42a6-9926-cd23769c77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F4FD92-9BA4-4E22-9AB4-4D7440A75C22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bc9d5346-1350-42a6-9926-cd23769c77b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5D490C1-8833-4249-8BD3-5849AD364A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Master</Template>
  <TotalTime>96</TotalTime>
  <Words>479</Words>
  <Application>Microsoft Macintosh PowerPoint</Application>
  <PresentationFormat>Custom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Courier New</vt:lpstr>
      <vt:lpstr>White Master</vt:lpstr>
      <vt:lpstr>Blue Master</vt:lpstr>
      <vt:lpstr>Cover Master</vt:lpstr>
      <vt:lpstr>Content Master Blue</vt:lpstr>
      <vt:lpstr>COMP SCI 2103/7103 Algorithm Design &amp; Data Structure</vt:lpstr>
      <vt:lpstr>Practice with Tail Recursion</vt:lpstr>
      <vt:lpstr>More practice</vt:lpstr>
      <vt:lpstr>Other performance improvements</vt:lpstr>
      <vt:lpstr>Dynamic Programming</vt:lpstr>
      <vt:lpstr>PowerPoint Presentation</vt:lpstr>
      <vt:lpstr>Recursion summing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 SCI 2103/7103 Algorithm Design &amp; Data Structure</dc:title>
  <dc:creator>Cheryl Pope</dc:creator>
  <cp:lastModifiedBy>Cheryl Pope</cp:lastModifiedBy>
  <cp:revision>2</cp:revision>
  <dcterms:created xsi:type="dcterms:W3CDTF">2023-03-15T01:51:55Z</dcterms:created>
  <dcterms:modified xsi:type="dcterms:W3CDTF">2023-03-15T03:28:11Z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0x01010063843F49A70D084D81A942B88B9538CB</vt:lpwstr>
  </property>
  <property fmtid="{D5CDD505-2E9C-101B-9397-08002B2CF9AE}" pid="3" name="Order">
    <vt:r8>7281600</vt:r8>
  </property>
  <property fmtid="{D5CDD505-2E9C-101B-9397-08002B2CF9AE}" pid="4" name="_ExtendedDescription">
    <vt:lpwstr/>
  </property>
  <property fmtid="{D5CDD505-2E9C-101B-9397-08002B2CF9AE}" pid="5" name="ComplianceAssetId">
    <vt:lpwstr/>
  </property>
</Properties>
</file>

<file path=docProps/thumbnail.jpeg>
</file>